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44" r:id="rId3"/>
    <p:sldId id="283" r:id="rId4"/>
    <p:sldId id="257" r:id="rId5"/>
    <p:sldId id="258" r:id="rId6"/>
    <p:sldId id="259" r:id="rId7"/>
    <p:sldId id="297" r:id="rId8"/>
    <p:sldId id="260" r:id="rId9"/>
    <p:sldId id="367" r:id="rId10"/>
    <p:sldId id="368" r:id="rId11"/>
    <p:sldId id="369" r:id="rId12"/>
    <p:sldId id="370" r:id="rId13"/>
    <p:sldId id="371" r:id="rId14"/>
    <p:sldId id="372" r:id="rId15"/>
    <p:sldId id="261" r:id="rId16"/>
    <p:sldId id="262" r:id="rId17"/>
    <p:sldId id="279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D656105-0D4C-4B0C-97A4-180734DFA53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06335E-D18D-490A-BE4D-322679B61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0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C6D5-D8C1-414F-B74E-35CB0023A58D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30CB-1327-4BE8-B95D-95B08E36F590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CF47-3061-405A-99A5-C13ED61B651C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FB4-8A98-452F-86D4-14C720AC48DC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34B2-D962-4EDF-BC5B-20094F7D4EE4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9C21-4DCB-4510-821D-15A21BF8A6B5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4E12-5D96-43B5-848C-2194B2AAA73C}" type="datetime1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5E4A-BC61-40B6-BB35-2341ACDE4617}" type="datetime1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128C-8A7B-4BFF-9F4F-4AF178635DBF}" type="datetime1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E165-0877-4191-B9EB-FB135541E6FB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5BE7-BEC1-4526-9F84-2473926EA868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8C8E3-E4C7-42E0-80C6-C212E6145AC0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0668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Parallel Processing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مستطيل 2"/>
          <p:cNvSpPr/>
          <p:nvPr/>
        </p:nvSpPr>
        <p:spPr>
          <a:xfrm>
            <a:off x="685800" y="914400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Diyala University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/College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Engineering/Computer Engineering Department </a:t>
            </a:r>
          </a:p>
        </p:txBody>
      </p:sp>
    </p:spTree>
    <p:extLst>
      <p:ext uri="{BB962C8B-B14F-4D97-AF65-F5344CB8AC3E}">
        <p14:creationId xmlns:p14="http://schemas.microsoft.com/office/powerpoint/2010/main" val="12685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2"/>
          <p:cNvSpPr txBox="1">
            <a:spLocks noChangeArrowheads="1"/>
          </p:cNvSpPr>
          <p:nvPr/>
        </p:nvSpPr>
        <p:spPr bwMode="auto">
          <a:xfrm>
            <a:off x="539750" y="188913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rtl="0" eaLnBrk="1" hangingPunct="1"/>
            <a:r>
              <a:rPr lang="en-US" sz="2000" b="1" u="sng" dirty="0">
                <a:solidFill>
                  <a:schemeClr val="tx2"/>
                </a:solidFill>
              </a:rPr>
              <a:t>SISD COMPUTER SYSTEMS</a:t>
            </a:r>
          </a:p>
        </p:txBody>
      </p:sp>
      <p:pic>
        <p:nvPicPr>
          <p:cNvPr id="1741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81075"/>
            <a:ext cx="8642350" cy="56165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16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339850"/>
            <a:ext cx="4608512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468313" y="404813"/>
            <a:ext cx="5761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CC0000"/>
                </a:solidFill>
              </a:rPr>
              <a:t>Von Neumann Architecture</a:t>
            </a:r>
          </a:p>
        </p:txBody>
      </p:sp>
    </p:spTree>
    <p:extLst>
      <p:ext uri="{BB962C8B-B14F-4D97-AF65-F5344CB8AC3E}">
        <p14:creationId xmlns:p14="http://schemas.microsoft.com/office/powerpoint/2010/main" val="206399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9"/>
          <p:cNvSpPr txBox="1">
            <a:spLocks noChangeArrowheads="1"/>
          </p:cNvSpPr>
          <p:nvPr/>
        </p:nvSpPr>
        <p:spPr bwMode="auto">
          <a:xfrm>
            <a:off x="179388" y="188913"/>
            <a:ext cx="4608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chemeClr val="tx2"/>
                </a:solidFill>
              </a:rPr>
              <a:t>MISD COMPUTER SYSTEMS</a:t>
            </a:r>
          </a:p>
        </p:txBody>
      </p:sp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52513"/>
            <a:ext cx="8280400" cy="525621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52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9"/>
          <p:cNvSpPr txBox="1">
            <a:spLocks noChangeArrowheads="1"/>
          </p:cNvSpPr>
          <p:nvPr/>
        </p:nvSpPr>
        <p:spPr bwMode="auto">
          <a:xfrm>
            <a:off x="179388" y="188913"/>
            <a:ext cx="4752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chemeClr val="tx2"/>
                </a:solidFill>
              </a:rPr>
              <a:t>SIMD COMPUTER SYSTEMS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08050"/>
            <a:ext cx="8280400" cy="5329238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94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7704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000" b="1" u="sng">
                <a:solidFill>
                  <a:schemeClr val="bg2"/>
                </a:solidFill>
              </a:rPr>
              <a:t>MIMD COMPUTER SYSTEMS</a:t>
            </a: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43000"/>
            <a:ext cx="8496300" cy="49498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56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Pipelining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Pipelining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technique of decomposing a sequential process into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 operations,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each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 process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executed in a special dedicated segment that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operates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concurrently with all other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segments.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pipeline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visualized as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 of processing segments through which binary information flows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name 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“pipeline”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implies a flow of information analogous to an industrial assembly line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2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Pipeline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2" b="19192"/>
          <a:stretch/>
        </p:blipFill>
        <p:spPr bwMode="auto">
          <a:xfrm>
            <a:off x="110067" y="1350819"/>
            <a:ext cx="4080933" cy="4017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2"/>
          <a:stretch/>
        </p:blipFill>
        <p:spPr bwMode="auto">
          <a:xfrm>
            <a:off x="4286884" y="1018309"/>
            <a:ext cx="4628516" cy="11152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6" t="9798" r="37679" b="25399"/>
          <a:stretch/>
        </p:blipFill>
        <p:spPr bwMode="auto">
          <a:xfrm>
            <a:off x="1981200" y="2273663"/>
            <a:ext cx="5257800" cy="38223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39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the Pipeline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896" y="1425576"/>
            <a:ext cx="6314408" cy="41370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5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0668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Pipeline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Vector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1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Parallel Processing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Parallel processing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term used to denote a large class of techniques that are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provide simultaneous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processing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tasks for the purpose of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 the computational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speed of a computer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processing to achieve faster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execution.</a:t>
            </a:r>
          </a:p>
          <a:p>
            <a:pPr algn="just"/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Speed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the computer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processing capability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ncrease the throughput</a:t>
            </a:r>
          </a:p>
          <a:p>
            <a:pPr algn="just"/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Throughput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processing that can be accomplished during a given interval of time. </a:t>
            </a:r>
          </a:p>
          <a:p>
            <a:pPr algn="just"/>
            <a:endParaRPr lang="en-US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side effects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hardware increases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of the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increases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7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Parallel processing / levels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complexity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3733800" cy="33528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lower </a:t>
            </a:r>
            <a:r>
              <a:rPr lang="en-US" sz="20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Serial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Shift register VS parallel load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registers</a:t>
            </a:r>
          </a:p>
          <a:p>
            <a:pPr algn="l"/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higher level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Multiplicity of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 units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perform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identical or different operations simultaneously.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9" t="1" r="3745" b="4011"/>
          <a:stretch/>
        </p:blipFill>
        <p:spPr bwMode="auto">
          <a:xfrm>
            <a:off x="4267200" y="914400"/>
            <a:ext cx="4415914" cy="52679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54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Parallel processing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parallel computers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14400"/>
            <a:ext cx="8229600" cy="1400830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can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considered 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internal organization of the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interconnection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 between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flow of information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system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3" t="29806" r="23335"/>
          <a:stretch/>
        </p:blipFill>
        <p:spPr bwMode="auto">
          <a:xfrm>
            <a:off x="2015511" y="2809220"/>
            <a:ext cx="5189178" cy="328678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381375" y="2315230"/>
            <a:ext cx="2457450" cy="504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Flynn's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25055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Flynn's classification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35375"/>
            <a:ext cx="1752600" cy="5334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SISD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SIMD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750757"/>
              </p:ext>
            </p:extLst>
          </p:nvPr>
        </p:nvGraphicFramePr>
        <p:xfrm>
          <a:off x="2590800" y="1066800"/>
          <a:ext cx="6176996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VISIO" r:id="rId3" imgW="6939720" imgH="1808280" progId="Visio.Drawing.5">
                  <p:embed/>
                </p:oleObj>
              </mc:Choice>
              <mc:Fallback>
                <p:oleObj name="VISIO" r:id="rId3" imgW="6939720" imgH="1808280" progId="Visio.Drawing.5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66800"/>
                        <a:ext cx="6176996" cy="1600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كائن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102013"/>
              </p:ext>
            </p:extLst>
          </p:nvPr>
        </p:nvGraphicFramePr>
        <p:xfrm>
          <a:off x="3429000" y="2862760"/>
          <a:ext cx="4953000" cy="3233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VISIO" r:id="rId5" imgW="6253920" imgH="4082040" progId="Visio.Drawing.5">
                  <p:embed/>
                </p:oleObj>
              </mc:Choice>
              <mc:Fallback>
                <p:oleObj name="VISIO" r:id="rId5" imgW="6253920" imgH="4082040" progId="Visio.Drawing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862760"/>
                        <a:ext cx="4953000" cy="3233239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55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Flynn's classification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35375"/>
            <a:ext cx="1752600" cy="5334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MISD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MIMD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8" name="كائن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467496"/>
              </p:ext>
            </p:extLst>
          </p:nvPr>
        </p:nvGraphicFramePr>
        <p:xfrm>
          <a:off x="3956050" y="944563"/>
          <a:ext cx="4425950" cy="217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VISIO" r:id="rId3" imgW="10242360" imgH="5053680" progId="Visio.Drawing.5">
                  <p:embed/>
                </p:oleObj>
              </mc:Choice>
              <mc:Fallback>
                <p:oleObj name="VISIO" r:id="rId3" imgW="10242360" imgH="5053680" progId="Visio.Drawing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050" y="944563"/>
                        <a:ext cx="4425950" cy="21796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كائن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276261"/>
              </p:ext>
            </p:extLst>
          </p:nvPr>
        </p:nvGraphicFramePr>
        <p:xfrm>
          <a:off x="4038600" y="3200400"/>
          <a:ext cx="4267200" cy="2892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VISIO" r:id="rId5" imgW="7190280" imgH="4835160" progId="Visio.Drawing.5">
                  <p:embed/>
                </p:oleObj>
              </mc:Choice>
              <mc:Fallback>
                <p:oleObj name="VISIO" r:id="rId5" imgW="7190280" imgH="4835160" progId="Visio.Drawing.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200400"/>
                        <a:ext cx="4267200" cy="289222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836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topics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Chapter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Pipeline processing : Sec. 9-2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Arithmetic pipeline : Sec. 9-3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 pipeline : Sec.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9-4</a:t>
            </a:r>
          </a:p>
          <a:p>
            <a:pPr algn="l"/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Vector processing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adder/multiplier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pipeline </a:t>
            </a:r>
            <a:r>
              <a:rPr lang="en-US" altLang="ko-K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Sec.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9-6</a:t>
            </a:r>
          </a:p>
          <a:p>
            <a:pPr algn="l"/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 processing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o-KR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 </a:t>
            </a:r>
            <a:r>
              <a:rPr lang="en-US" altLang="ko-K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Sec. 9-7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Attached array processor : Fig. 9-14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SIMD array processor : Fig. 9-15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Flynn taxonom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50" r="20616"/>
          <a:stretch/>
        </p:blipFill>
        <p:spPr bwMode="auto">
          <a:xfrm>
            <a:off x="1691680" y="691503"/>
            <a:ext cx="6077474" cy="604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1520" y="188640"/>
            <a:ext cx="77045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68288" indent="-268288" rtl="0"/>
            <a:r>
              <a:rPr lang="en-MY" sz="2000" b="1" dirty="0">
                <a:solidFill>
                  <a:schemeClr val="tx2"/>
                </a:solidFill>
              </a:rPr>
              <a:t>Flynn’s taxonomy classifies computing architectures</a:t>
            </a:r>
            <a:endParaRPr lang="en-US" sz="20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60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480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맑은 고딕</vt:lpstr>
      <vt:lpstr>Arial</vt:lpstr>
      <vt:lpstr>Calibri</vt:lpstr>
      <vt:lpstr>Times New Roman</vt:lpstr>
      <vt:lpstr>Verdana</vt:lpstr>
      <vt:lpstr>Office Theme</vt:lpstr>
      <vt:lpstr>VISIO</vt:lpstr>
      <vt:lpstr>Parallel Processing</vt:lpstr>
      <vt:lpstr>Pipeline and Vector Processing</vt:lpstr>
      <vt:lpstr>Parallel Processing </vt:lpstr>
      <vt:lpstr>Parallel processing / levels of complexity </vt:lpstr>
      <vt:lpstr>Parallel processing or parallel computers</vt:lpstr>
      <vt:lpstr>Flynn's classification</vt:lpstr>
      <vt:lpstr>Flynn's classification</vt:lpstr>
      <vt:lpstr>Main topics of the Chapter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Pipelining </vt:lpstr>
      <vt:lpstr>Example of the Pipeline Organization </vt:lpstr>
      <vt:lpstr>Example of the Pipeline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Multiprocessors</dc:title>
  <dc:creator>AHMED</dc:creator>
  <cp:lastModifiedBy>Yasir Abbas</cp:lastModifiedBy>
  <cp:revision>113</cp:revision>
  <cp:lastPrinted>2016-03-15T05:35:20Z</cp:lastPrinted>
  <dcterms:created xsi:type="dcterms:W3CDTF">2006-08-16T00:00:00Z</dcterms:created>
  <dcterms:modified xsi:type="dcterms:W3CDTF">2018-11-12T09:32:10Z</dcterms:modified>
</cp:coreProperties>
</file>