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6" r:id="rId2"/>
    <p:sldId id="344" r:id="rId3"/>
    <p:sldId id="283" r:id="rId4"/>
    <p:sldId id="257" r:id="rId5"/>
    <p:sldId id="258" r:id="rId6"/>
    <p:sldId id="259" r:id="rId7"/>
    <p:sldId id="297" r:id="rId8"/>
    <p:sldId id="260" r:id="rId9"/>
    <p:sldId id="367" r:id="rId10"/>
    <p:sldId id="368" r:id="rId11"/>
    <p:sldId id="369" r:id="rId12"/>
    <p:sldId id="370" r:id="rId13"/>
    <p:sldId id="371" r:id="rId14"/>
    <p:sldId id="372" r:id="rId15"/>
    <p:sldId id="261" r:id="rId16"/>
    <p:sldId id="262" r:id="rId17"/>
    <p:sldId id="279" r:id="rId18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نمط متوسط 2 - تميي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بلا نمط، شبكة جدول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450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image" Target="../media/image3.e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image" Target="../media/image5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9D656105-0D4C-4B0C-97A4-180734DFA53E}" type="datetimeFigureOut">
              <a:rPr lang="en-US" smtClean="0"/>
              <a:t>11/12/2018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8006335E-D18D-490A-BE4D-322679B61B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55095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7C6D5-D8C1-414F-B74E-35CB0023A58D}" type="datetime1">
              <a:rPr lang="en-US" smtClean="0"/>
              <a:t>11/12/2018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B030CB-1327-4BE8-B95D-95B08E36F590}" type="datetime1">
              <a:rPr lang="en-US" smtClean="0"/>
              <a:t>11/12/2018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9CF47-3061-405A-99A5-C13ED61B651C}" type="datetime1">
              <a:rPr lang="en-US" smtClean="0"/>
              <a:t>11/12/2018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7DFB4-8A98-452F-86D4-14C720AC48DC}" type="datetime1">
              <a:rPr lang="en-US" smtClean="0"/>
              <a:t>11/12/2018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A34B2-D962-4EDF-BC5B-20094F7D4EE4}" type="datetime1">
              <a:rPr lang="en-US" smtClean="0"/>
              <a:t>11/12/2018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F39C21-4DCB-4510-821D-15A21BF8A6B5}" type="datetime1">
              <a:rPr lang="en-US" smtClean="0"/>
              <a:t>11/12/2018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54E12-5D96-43B5-848C-2194B2AAA73C}" type="datetime1">
              <a:rPr lang="en-US" smtClean="0"/>
              <a:t>11/12/2018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B5E4A-BC61-40B6-BB35-2341ACDE4617}" type="datetime1">
              <a:rPr lang="en-US" smtClean="0"/>
              <a:t>11/12/2018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0128C-8A7B-4BFF-9F4F-4AF178635DBF}" type="datetime1">
              <a:rPr lang="en-US" smtClean="0"/>
              <a:t>11/12/2018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1E165-0877-4191-B9EB-FB135541E6FB}" type="datetime1">
              <a:rPr lang="en-US" smtClean="0"/>
              <a:t>11/12/2018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B5BE7-BEC1-4526-9F84-2473926EA868}" type="datetime1">
              <a:rPr lang="en-US" smtClean="0"/>
              <a:t>11/12/2018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D8C8E3-E4C7-42E0-80C6-C212E6145AC0}" type="datetime1">
              <a:rPr lang="en-US" smtClean="0"/>
              <a:t>11/12/2018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4.e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3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6.emf"/><Relationship Id="rId5" Type="http://schemas.openxmlformats.org/officeDocument/2006/relationships/oleObject" Target="../embeddings/oleObject4.bin"/><Relationship Id="rId4" Type="http://schemas.openxmlformats.org/officeDocument/2006/relationships/image" Target="../media/image5.e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819400"/>
            <a:ext cx="7772400" cy="1066800"/>
          </a:xfrm>
          <a:ln>
            <a:solidFill>
              <a:schemeClr val="tx1"/>
            </a:solidFill>
          </a:ln>
        </p:spPr>
        <p:txBody>
          <a:bodyPr>
            <a:noAutofit/>
          </a:bodyPr>
          <a:lstStyle/>
          <a:p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Parallel Processing</a:t>
            </a:r>
            <a:endParaRPr lang="en-US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3" name="مستطيل 2"/>
          <p:cNvSpPr/>
          <p:nvPr/>
        </p:nvSpPr>
        <p:spPr>
          <a:xfrm>
            <a:off x="685800" y="914400"/>
            <a:ext cx="78486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Diyala University 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/College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Engineering/Computer Engineering Department </a:t>
            </a:r>
          </a:p>
        </p:txBody>
      </p:sp>
    </p:spTree>
    <p:extLst>
      <p:ext uri="{BB962C8B-B14F-4D97-AF65-F5344CB8AC3E}">
        <p14:creationId xmlns:p14="http://schemas.microsoft.com/office/powerpoint/2010/main" val="1268557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22"/>
          <p:cNvSpPr txBox="1">
            <a:spLocks noChangeArrowheads="1"/>
          </p:cNvSpPr>
          <p:nvPr/>
        </p:nvSpPr>
        <p:spPr bwMode="auto">
          <a:xfrm>
            <a:off x="539750" y="188913"/>
            <a:ext cx="58324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rtl="0" eaLnBrk="1" hangingPunct="1"/>
            <a:r>
              <a:rPr lang="en-US" sz="2000" b="1" u="sng" dirty="0">
                <a:solidFill>
                  <a:schemeClr val="tx2"/>
                </a:solidFill>
              </a:rPr>
              <a:t>SISD COMPUTER SYSTEMS</a:t>
            </a:r>
          </a:p>
        </p:txBody>
      </p:sp>
      <p:pic>
        <p:nvPicPr>
          <p:cNvPr id="17411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981075"/>
            <a:ext cx="8642350" cy="5616575"/>
          </a:xfrm>
          <a:prstGeom prst="rect">
            <a:avLst/>
          </a:prstGeom>
          <a:noFill/>
          <a:ln w="381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85162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8538" y="1339850"/>
            <a:ext cx="4608512" cy="4968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435" name="Text Box 5"/>
          <p:cNvSpPr txBox="1">
            <a:spLocks noChangeArrowheads="1"/>
          </p:cNvSpPr>
          <p:nvPr/>
        </p:nvSpPr>
        <p:spPr bwMode="auto">
          <a:xfrm>
            <a:off x="468313" y="404813"/>
            <a:ext cx="576103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rtl="0" eaLnBrk="1" hangingPunct="1">
              <a:spcBef>
                <a:spcPct val="50000"/>
              </a:spcBef>
            </a:pPr>
            <a:r>
              <a:rPr lang="en-US" sz="2000" b="1" u="sng" dirty="0">
                <a:solidFill>
                  <a:srgbClr val="CC0000"/>
                </a:solidFill>
              </a:rPr>
              <a:t>Von Neumann Architecture</a:t>
            </a:r>
          </a:p>
        </p:txBody>
      </p:sp>
    </p:spTree>
    <p:extLst>
      <p:ext uri="{BB962C8B-B14F-4D97-AF65-F5344CB8AC3E}">
        <p14:creationId xmlns:p14="http://schemas.microsoft.com/office/powerpoint/2010/main" val="2063991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Box 9"/>
          <p:cNvSpPr txBox="1">
            <a:spLocks noChangeArrowheads="1"/>
          </p:cNvSpPr>
          <p:nvPr/>
        </p:nvSpPr>
        <p:spPr bwMode="auto">
          <a:xfrm>
            <a:off x="179388" y="188913"/>
            <a:ext cx="4608512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rtl="0" eaLnBrk="1" hangingPunct="1">
              <a:spcBef>
                <a:spcPct val="50000"/>
              </a:spcBef>
            </a:pPr>
            <a:r>
              <a:rPr lang="en-US" sz="2000" b="1" u="sng" dirty="0">
                <a:solidFill>
                  <a:schemeClr val="tx2"/>
                </a:solidFill>
              </a:rPr>
              <a:t>MISD COMPUTER SYSTEMS</a:t>
            </a:r>
          </a:p>
        </p:txBody>
      </p:sp>
      <p:pic>
        <p:nvPicPr>
          <p:cNvPr id="19459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1052513"/>
            <a:ext cx="8280400" cy="5256212"/>
          </a:xfrm>
          <a:prstGeom prst="rect">
            <a:avLst/>
          </a:prstGeom>
          <a:noFill/>
          <a:ln w="381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14527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xt Box 9"/>
          <p:cNvSpPr txBox="1">
            <a:spLocks noChangeArrowheads="1"/>
          </p:cNvSpPr>
          <p:nvPr/>
        </p:nvSpPr>
        <p:spPr bwMode="auto">
          <a:xfrm>
            <a:off x="179388" y="188913"/>
            <a:ext cx="47529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rtl="0" eaLnBrk="1" hangingPunct="1">
              <a:spcBef>
                <a:spcPct val="50000"/>
              </a:spcBef>
            </a:pPr>
            <a:r>
              <a:rPr lang="en-US" sz="2000" b="1" u="sng" dirty="0">
                <a:solidFill>
                  <a:schemeClr val="tx2"/>
                </a:solidFill>
              </a:rPr>
              <a:t>SIMD COMPUTER SYSTEMS</a:t>
            </a:r>
          </a:p>
        </p:txBody>
      </p:sp>
      <p:pic>
        <p:nvPicPr>
          <p:cNvPr id="20483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908050"/>
            <a:ext cx="8280400" cy="5329238"/>
          </a:xfrm>
          <a:prstGeom prst="rect">
            <a:avLst/>
          </a:prstGeom>
          <a:noFill/>
          <a:ln w="381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33944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 Box 4"/>
          <p:cNvSpPr txBox="1">
            <a:spLocks noChangeArrowheads="1"/>
          </p:cNvSpPr>
          <p:nvPr/>
        </p:nvSpPr>
        <p:spPr bwMode="auto">
          <a:xfrm>
            <a:off x="179388" y="188913"/>
            <a:ext cx="770413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rtl="0" eaLnBrk="1" hangingPunct="1">
              <a:spcBef>
                <a:spcPct val="50000"/>
              </a:spcBef>
            </a:pPr>
            <a:r>
              <a:rPr lang="en-US" sz="2000" b="1" u="sng">
                <a:solidFill>
                  <a:schemeClr val="bg2"/>
                </a:solidFill>
              </a:rPr>
              <a:t>MIMD COMPUTER SYSTEMS</a:t>
            </a:r>
          </a:p>
        </p:txBody>
      </p:sp>
      <p:pic>
        <p:nvPicPr>
          <p:cNvPr id="21507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1143000"/>
            <a:ext cx="8496300" cy="4949825"/>
          </a:xfrm>
          <a:prstGeom prst="rect">
            <a:avLst/>
          </a:prstGeom>
          <a:noFill/>
          <a:ln w="381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55561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04801"/>
            <a:ext cx="7772400" cy="533400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Pipelining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914400"/>
            <a:ext cx="8229600" cy="5334000"/>
          </a:xfrm>
        </p:spPr>
        <p:txBody>
          <a:bodyPr>
            <a:norm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400" b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Pipelining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 a technique of decomposing a sequential process into 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sub operations, 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with each 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sub process 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being executed in a special dedicated segment that 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operates 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concurrently with all other 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segments.</a:t>
            </a:r>
          </a:p>
          <a:p>
            <a:pPr algn="l"/>
            <a:endParaRPr lang="en-US" sz="24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400" b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2400" b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pipeline 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can be visualized as 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collection of processing segments through which binary information flows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l"/>
            <a:endParaRPr lang="en-US" sz="24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name </a:t>
            </a:r>
            <a:r>
              <a:rPr lang="en-US" sz="2400" b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“pipeline” 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implies a flow of information analogous to an industrial assembly line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US" sz="2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04800" y="6182380"/>
            <a:ext cx="86106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Based on M. Morris Mano </a:t>
            </a:r>
            <a:r>
              <a:rPr lang="en-US" sz="1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“Computer </a:t>
            </a:r>
            <a:r>
              <a:rPr lang="en-US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System </a:t>
            </a:r>
            <a:r>
              <a:rPr lang="en-US" sz="1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Architecture”--</a:t>
            </a:r>
            <a:r>
              <a:rPr lang="en-US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Assist. Lecturer Ahmed Salah </a:t>
            </a:r>
            <a:r>
              <a:rPr lang="en-US" sz="1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Hameed</a:t>
            </a:r>
            <a:endParaRPr lang="en-US" sz="1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4420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04801"/>
            <a:ext cx="7772400" cy="533400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Example 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the Pipeline 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Organization </a:t>
            </a: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04800" y="6182380"/>
            <a:ext cx="86106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Based on M. Morris Mano </a:t>
            </a:r>
            <a:r>
              <a:rPr lang="en-US" sz="1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“Computer </a:t>
            </a:r>
            <a:r>
              <a:rPr lang="en-US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System </a:t>
            </a:r>
            <a:r>
              <a:rPr lang="en-US" sz="1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Architecture”--</a:t>
            </a:r>
            <a:r>
              <a:rPr lang="en-US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Assist. Lecturer Ahmed Salah </a:t>
            </a:r>
            <a:r>
              <a:rPr lang="en-US" sz="1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Hameed</a:t>
            </a:r>
            <a:endParaRPr lang="en-US" sz="1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16</a:t>
            </a:fld>
            <a:endParaRPr lang="en-US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2222" b="19192"/>
          <a:stretch/>
        </p:blipFill>
        <p:spPr bwMode="auto">
          <a:xfrm>
            <a:off x="110067" y="1350819"/>
            <a:ext cx="4080933" cy="40178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 rotWithShape="1">
          <a:blip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522"/>
          <a:stretch/>
        </p:blipFill>
        <p:spPr bwMode="auto">
          <a:xfrm>
            <a:off x="4286884" y="1018309"/>
            <a:ext cx="4628516" cy="111529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10" name="Picture 5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616" t="9798" r="37679" b="25399"/>
          <a:stretch/>
        </p:blipFill>
        <p:spPr bwMode="auto">
          <a:xfrm>
            <a:off x="1981200" y="2273663"/>
            <a:ext cx="5257800" cy="3822337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29392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04801"/>
            <a:ext cx="7772400" cy="533400"/>
          </a:xfrm>
          <a:ln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Example of the Pipeline 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Organization</a:t>
            </a:r>
            <a:endParaRPr lang="en-US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04800" y="6182380"/>
            <a:ext cx="86106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Based on M. Morris Mano </a:t>
            </a:r>
            <a:r>
              <a:rPr lang="en-US" sz="1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“Computer </a:t>
            </a:r>
            <a:r>
              <a:rPr lang="en-US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System </a:t>
            </a:r>
            <a:r>
              <a:rPr lang="en-US" sz="1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Architecture”--</a:t>
            </a:r>
            <a:r>
              <a:rPr lang="en-US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Assist. Lecturer Ahmed Salah </a:t>
            </a:r>
            <a:r>
              <a:rPr lang="en-US" sz="1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Hameed</a:t>
            </a:r>
            <a:endParaRPr lang="en-US" sz="1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17</a:t>
            </a:fld>
            <a:endParaRPr lang="en-US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52896" y="1425576"/>
            <a:ext cx="6314408" cy="413702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45596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819400"/>
            <a:ext cx="7772400" cy="1066800"/>
          </a:xfrm>
          <a:ln>
            <a:solidFill>
              <a:schemeClr val="tx1"/>
            </a:solidFill>
          </a:ln>
        </p:spPr>
        <p:txBody>
          <a:bodyPr>
            <a:noAutofit/>
          </a:bodyPr>
          <a:lstStyle/>
          <a:p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Pipeline 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Vector </a:t>
            </a: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Processing</a:t>
            </a:r>
            <a:endParaRPr lang="en-US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04800" y="6182380"/>
            <a:ext cx="86106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Based on M. Morris Mano </a:t>
            </a:r>
            <a:r>
              <a:rPr lang="en-US" sz="1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“Computer </a:t>
            </a:r>
            <a:r>
              <a:rPr lang="en-US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System </a:t>
            </a:r>
            <a:r>
              <a:rPr lang="en-US" sz="1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Architecture”--</a:t>
            </a:r>
            <a:r>
              <a:rPr lang="en-US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Assist. Lecturer Ahmed Salah </a:t>
            </a:r>
            <a:r>
              <a:rPr lang="en-US" sz="1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Hameed</a:t>
            </a:r>
            <a:endParaRPr lang="en-US" sz="1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5418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04801"/>
            <a:ext cx="7772400" cy="533400"/>
          </a:xfrm>
          <a:ln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Parallel Processing </a:t>
            </a:r>
            <a:endParaRPr lang="en-US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914400"/>
            <a:ext cx="8229600" cy="5334000"/>
          </a:xfrm>
        </p:spPr>
        <p:txBody>
          <a:bodyPr>
            <a:normAutofit fontScale="92500" lnSpcReduction="10000"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400" b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Parallel processing 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 a term used to denote a large class of techniques that are 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used 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 provide simultaneous 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data processing 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tasks for the purpose of  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increasing the computational 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speed of a computer 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system.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concurrent 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data processing to achieve faster  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execution.</a:t>
            </a:r>
          </a:p>
          <a:p>
            <a:pPr algn="just"/>
            <a:endParaRPr lang="en-US" sz="24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400" b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2400" b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purpose: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n-US" sz="2400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Speed </a:t>
            </a:r>
            <a:r>
              <a:rPr lang="en-US" sz="24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up the computer </a:t>
            </a:r>
            <a:r>
              <a:rPr lang="en-US" sz="2400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processing capability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n-US" sz="24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400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ncrease the throughput</a:t>
            </a:r>
          </a:p>
          <a:p>
            <a:pPr algn="just"/>
            <a:r>
              <a:rPr lang="en-US" sz="24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Throughput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amount of processing that can be accomplished during a given interval of time. </a:t>
            </a:r>
          </a:p>
          <a:p>
            <a:pPr algn="just"/>
            <a:endParaRPr lang="en-US" sz="2400" b="1" dirty="0" smtClean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Arial" pitchFamily="34" charset="0"/>
              <a:buChar char="•"/>
            </a:pPr>
            <a:r>
              <a:rPr lang="en-US" sz="2400" b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side effects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amount of 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hardware increases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 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 of the 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system 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increases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sz="24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8473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04801"/>
            <a:ext cx="7772400" cy="533400"/>
          </a:xfrm>
          <a:ln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Parallel processing / levels 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complexity </a:t>
            </a:r>
            <a:endParaRPr lang="en-US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914400"/>
            <a:ext cx="3733800" cy="3352800"/>
          </a:xfrm>
        </p:spPr>
        <p:txBody>
          <a:bodyPr>
            <a:norm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000" b="1" u="sng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 the lower </a:t>
            </a:r>
            <a:r>
              <a:rPr lang="en-US" sz="2000" b="1" u="sng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level</a:t>
            </a:r>
          </a:p>
          <a:p>
            <a:pPr algn="just"/>
            <a:r>
              <a:rPr 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Serial </a:t>
            </a: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Shift register VS parallel load </a:t>
            </a:r>
            <a:r>
              <a:rPr 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registers</a:t>
            </a:r>
          </a:p>
          <a:p>
            <a:pPr algn="l"/>
            <a:endParaRPr lang="en-US" sz="20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l">
              <a:buFont typeface="Arial" pitchFamily="34" charset="0"/>
              <a:buChar char="•"/>
            </a:pPr>
            <a:r>
              <a:rPr lang="en-US" sz="2000" b="1" u="sng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 the higher level</a:t>
            </a:r>
          </a:p>
          <a:p>
            <a:pPr algn="just"/>
            <a:r>
              <a:rPr 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Multiplicity of </a:t>
            </a: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functional units </a:t>
            </a:r>
            <a:r>
              <a:rPr 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that perform </a:t>
            </a: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identical or different operations simultaneously. </a:t>
            </a:r>
          </a:p>
        </p:txBody>
      </p:sp>
      <p:sp>
        <p:nvSpPr>
          <p:cNvPr id="5" name="Rectangle 4"/>
          <p:cNvSpPr/>
          <p:nvPr/>
        </p:nvSpPr>
        <p:spPr>
          <a:xfrm>
            <a:off x="304800" y="6182380"/>
            <a:ext cx="86106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Based on M. Morris Mano </a:t>
            </a:r>
            <a:r>
              <a:rPr lang="en-US" sz="1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“Computer </a:t>
            </a:r>
            <a:r>
              <a:rPr lang="en-US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System </a:t>
            </a:r>
            <a:r>
              <a:rPr lang="en-US" sz="1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Architecture”--</a:t>
            </a:r>
            <a:r>
              <a:rPr lang="en-US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Assist. Lecturer Ahmed Salah </a:t>
            </a:r>
            <a:r>
              <a:rPr lang="en-US" sz="1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Hameed</a:t>
            </a:r>
            <a:endParaRPr lang="en-US" sz="1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069" t="1" r="3745" b="4011"/>
          <a:stretch/>
        </p:blipFill>
        <p:spPr bwMode="auto">
          <a:xfrm>
            <a:off x="4267200" y="914400"/>
            <a:ext cx="4415914" cy="526798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91549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04801"/>
            <a:ext cx="7772400" cy="533400"/>
          </a:xfrm>
          <a:ln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Parallel processing 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 parallel computers</a:t>
            </a:r>
            <a:endParaRPr lang="en-US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914400"/>
            <a:ext cx="8229600" cy="1400830"/>
          </a:xfrm>
        </p:spPr>
        <p:txBody>
          <a:bodyPr>
            <a:normAutofit fontScale="92500" lnSpcReduction="10000"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 can </a:t>
            </a:r>
            <a:r>
              <a:rPr lang="en-US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 considered </a:t>
            </a:r>
            <a:endParaRPr lang="en-US" sz="20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buFont typeface="+mj-lt"/>
              <a:buAutoNum type="arabicPeriod"/>
            </a:pPr>
            <a:r>
              <a:rPr lang="en-US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from </a:t>
            </a:r>
            <a:r>
              <a:rPr lang="en-US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internal organization of the </a:t>
            </a:r>
            <a:r>
              <a:rPr lang="en-US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processors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n-US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from </a:t>
            </a:r>
            <a:r>
              <a:rPr lang="en-US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interconnection </a:t>
            </a:r>
            <a:r>
              <a:rPr lang="en-US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structure between </a:t>
            </a:r>
            <a:r>
              <a:rPr lang="en-US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processors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n-US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 </a:t>
            </a:r>
            <a:r>
              <a:rPr lang="en-US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from the flow of information </a:t>
            </a:r>
            <a:r>
              <a:rPr lang="en-US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through </a:t>
            </a:r>
            <a:r>
              <a:rPr lang="en-US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system</a:t>
            </a:r>
            <a:r>
              <a:rPr lang="en-US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04800" y="6182380"/>
            <a:ext cx="86106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Based on M. Morris Mano </a:t>
            </a:r>
            <a:r>
              <a:rPr lang="en-US" sz="1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“Computer </a:t>
            </a:r>
            <a:r>
              <a:rPr lang="en-US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System </a:t>
            </a:r>
            <a:r>
              <a:rPr lang="en-US" sz="1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Architecture”--</a:t>
            </a:r>
            <a:r>
              <a:rPr lang="en-US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Assist. Lecturer Ahmed Salah </a:t>
            </a:r>
            <a:r>
              <a:rPr lang="en-US" sz="1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Hameed</a:t>
            </a:r>
            <a:endParaRPr lang="en-US" sz="1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/>
          </a:p>
        </p:txBody>
      </p:sp>
      <p:pic>
        <p:nvPicPr>
          <p:cNvPr id="7" name="Picture 6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83" t="29806" r="23335"/>
          <a:stretch/>
        </p:blipFill>
        <p:spPr bwMode="auto">
          <a:xfrm>
            <a:off x="2015511" y="2809220"/>
            <a:ext cx="5189178" cy="3286780"/>
          </a:xfrm>
          <a:prstGeom prst="rect">
            <a:avLst/>
          </a:prstGeom>
          <a:noFill/>
          <a:ln w="381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Subtitle 2"/>
          <p:cNvSpPr txBox="1">
            <a:spLocks/>
          </p:cNvSpPr>
          <p:nvPr/>
        </p:nvSpPr>
        <p:spPr>
          <a:xfrm>
            <a:off x="3381375" y="2315230"/>
            <a:ext cx="2457450" cy="50417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Flynn's classification</a:t>
            </a:r>
          </a:p>
        </p:txBody>
      </p:sp>
    </p:spTree>
    <p:extLst>
      <p:ext uri="{BB962C8B-B14F-4D97-AF65-F5344CB8AC3E}">
        <p14:creationId xmlns:p14="http://schemas.microsoft.com/office/powerpoint/2010/main" val="2505521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04801"/>
            <a:ext cx="7772400" cy="533400"/>
          </a:xfrm>
          <a:ln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Flynn's classification</a:t>
            </a:r>
            <a:endParaRPr lang="en-US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1135375"/>
            <a:ext cx="1752600" cy="5334000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SISD</a:t>
            </a:r>
          </a:p>
          <a:p>
            <a:pPr marL="457200" indent="-457200">
              <a:buFont typeface="+mj-lt"/>
              <a:buAutoNum type="arabicPeriod"/>
            </a:pPr>
            <a:endParaRPr lang="en-US" sz="24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+mj-lt"/>
              <a:buAutoNum type="arabicPeriod"/>
            </a:pPr>
            <a:endParaRPr lang="en-US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+mj-lt"/>
              <a:buAutoNum type="arabicPeriod"/>
            </a:pPr>
            <a:endParaRPr lang="en-US" sz="24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SIMD</a:t>
            </a:r>
            <a:endParaRPr lang="en-US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04800" y="6182380"/>
            <a:ext cx="86106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Based on M. Morris Mano </a:t>
            </a:r>
            <a:r>
              <a:rPr lang="en-US" sz="1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“Computer </a:t>
            </a:r>
            <a:r>
              <a:rPr lang="en-US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System </a:t>
            </a:r>
            <a:r>
              <a:rPr lang="en-US" sz="1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Architecture”--</a:t>
            </a:r>
            <a:r>
              <a:rPr lang="en-US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Assist. Lecturer Ahmed Salah </a:t>
            </a:r>
            <a:r>
              <a:rPr lang="en-US" sz="1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Hameed</a:t>
            </a:r>
            <a:endParaRPr lang="en-US" sz="1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/>
          </a:p>
        </p:txBody>
      </p:sp>
      <p:graphicFrame>
        <p:nvGraphicFramePr>
          <p:cNvPr id="4" name="كائن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86750757"/>
              </p:ext>
            </p:extLst>
          </p:nvPr>
        </p:nvGraphicFramePr>
        <p:xfrm>
          <a:off x="2590800" y="1066800"/>
          <a:ext cx="6176996" cy="160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16" name="VISIO" r:id="rId3" imgW="6939720" imgH="1808280" progId="Visio.Drawing.5">
                  <p:embed/>
                </p:oleObj>
              </mc:Choice>
              <mc:Fallback>
                <p:oleObj name="VISIO" r:id="rId3" imgW="6939720" imgH="1808280" progId="Visio.Drawing.5">
                  <p:embed/>
                  <p:pic>
                    <p:nvPicPr>
                      <p:cNvPr id="0" name="Object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90800" y="1066800"/>
                        <a:ext cx="6176996" cy="1600200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كائن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87102013"/>
              </p:ext>
            </p:extLst>
          </p:nvPr>
        </p:nvGraphicFramePr>
        <p:xfrm>
          <a:off x="3429000" y="2862760"/>
          <a:ext cx="4953000" cy="323323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17" name="VISIO" r:id="rId5" imgW="6253920" imgH="4082040" progId="Visio.Drawing.5">
                  <p:embed/>
                </p:oleObj>
              </mc:Choice>
              <mc:Fallback>
                <p:oleObj name="VISIO" r:id="rId5" imgW="6253920" imgH="4082040" progId="Visio.Drawing.5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29000" y="2862760"/>
                        <a:ext cx="4953000" cy="3233239"/>
                      </a:xfrm>
                      <a:prstGeom prst="rect">
                        <a:avLst/>
                      </a:prstGeom>
                      <a:solidFill>
                        <a:srgbClr val="CCFFCC"/>
                      </a:solidFill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05521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04801"/>
            <a:ext cx="7772400" cy="533400"/>
          </a:xfrm>
          <a:ln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Flynn's classification</a:t>
            </a:r>
            <a:endParaRPr lang="en-US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1135375"/>
            <a:ext cx="1752600" cy="5334000"/>
          </a:xfrm>
        </p:spPr>
        <p:txBody>
          <a:bodyPr>
            <a:normAutofit/>
          </a:bodyPr>
          <a:lstStyle/>
          <a:p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 MISD</a:t>
            </a:r>
          </a:p>
          <a:p>
            <a:pPr marL="457200" indent="-457200">
              <a:buFont typeface="+mj-lt"/>
              <a:buAutoNum type="arabicPeriod"/>
            </a:pPr>
            <a:endParaRPr lang="en-US" sz="24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+mj-lt"/>
              <a:buAutoNum type="arabicPeriod"/>
            </a:pPr>
            <a:endParaRPr lang="en-US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4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 MIMD</a:t>
            </a:r>
            <a:endParaRPr lang="en-US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/>
          </a:p>
        </p:txBody>
      </p:sp>
      <p:graphicFrame>
        <p:nvGraphicFramePr>
          <p:cNvPr id="8" name="كائن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08467496"/>
              </p:ext>
            </p:extLst>
          </p:nvPr>
        </p:nvGraphicFramePr>
        <p:xfrm>
          <a:off x="3956050" y="944563"/>
          <a:ext cx="4425950" cy="2179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42" name="VISIO" r:id="rId3" imgW="10242360" imgH="5053680" progId="Visio.Drawing.5">
                  <p:embed/>
                </p:oleObj>
              </mc:Choice>
              <mc:Fallback>
                <p:oleObj name="VISIO" r:id="rId3" imgW="10242360" imgH="5053680" progId="Visio.Drawing.5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56050" y="944563"/>
                        <a:ext cx="4425950" cy="2179637"/>
                      </a:xfrm>
                      <a:prstGeom prst="rect">
                        <a:avLst/>
                      </a:prstGeom>
                      <a:solidFill>
                        <a:srgbClr val="CCFFFF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كائن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57276261"/>
              </p:ext>
            </p:extLst>
          </p:nvPr>
        </p:nvGraphicFramePr>
        <p:xfrm>
          <a:off x="4038600" y="3200400"/>
          <a:ext cx="4267200" cy="289222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43" name="VISIO" r:id="rId5" imgW="7190280" imgH="4835160" progId="Visio.Drawing.5">
                  <p:embed/>
                </p:oleObj>
              </mc:Choice>
              <mc:Fallback>
                <p:oleObj name="VISIO" r:id="rId5" imgW="7190280" imgH="4835160" progId="Visio.Drawing.5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38600" y="3200400"/>
                        <a:ext cx="4267200" cy="2892229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38360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04801"/>
            <a:ext cx="7772400" cy="533400"/>
          </a:xfrm>
          <a:ln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Main 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topics 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of the Chapter </a:t>
            </a:r>
            <a:endParaRPr lang="en-US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914400"/>
            <a:ext cx="8229600" cy="5334000"/>
          </a:xfrm>
        </p:spPr>
        <p:txBody>
          <a:bodyPr>
            <a:norm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Pipeline processing : Sec. 9-2</a:t>
            </a:r>
          </a:p>
          <a:p>
            <a:pPr marL="457200" indent="-457200" algn="l">
              <a:buFont typeface="+mj-lt"/>
              <a:buAutoNum type="arabicParenR"/>
            </a:pPr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Arithmetic pipeline : Sec. 9-3</a:t>
            </a:r>
          </a:p>
          <a:p>
            <a:pPr marL="457200" indent="-457200" algn="l">
              <a:buFont typeface="+mj-lt"/>
              <a:buAutoNum type="arabicParenR"/>
            </a:pPr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Instruction pipeline : Sec. </a:t>
            </a:r>
            <a:r>
              <a:rPr lang="en-US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9-4</a:t>
            </a:r>
          </a:p>
          <a:p>
            <a:pPr algn="l"/>
            <a:endParaRPr lang="en-US" sz="2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Vector processing </a:t>
            </a:r>
            <a:r>
              <a:rPr lang="en-US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adder/multiplier </a:t>
            </a:r>
            <a:r>
              <a:rPr lang="en-US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pipeline </a:t>
            </a:r>
            <a:r>
              <a:rPr lang="en-US" altLang="ko-KR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Sec. </a:t>
            </a:r>
            <a:r>
              <a:rPr lang="en-US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9-6</a:t>
            </a:r>
          </a:p>
          <a:p>
            <a:pPr algn="l"/>
            <a:endParaRPr lang="en-US" sz="2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Array processing </a:t>
            </a:r>
            <a:r>
              <a:rPr lang="en-US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ko-KR" altLang="en-US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array </a:t>
            </a:r>
            <a:r>
              <a:rPr lang="en-US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processor </a:t>
            </a:r>
            <a:r>
              <a:rPr lang="en-US" altLang="ko-KR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Sec. 9-7</a:t>
            </a:r>
          </a:p>
          <a:p>
            <a:pPr marL="457200" indent="-457200" algn="l">
              <a:buFont typeface="+mj-lt"/>
              <a:buAutoNum type="arabicParenR"/>
            </a:pPr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Attached array processor : Fig. 9-14</a:t>
            </a:r>
          </a:p>
          <a:p>
            <a:pPr marL="457200" indent="-457200" algn="l">
              <a:buFont typeface="+mj-lt"/>
              <a:buAutoNum type="arabicParenR"/>
            </a:pPr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SIMD array processor : Fig. 9-15</a:t>
            </a:r>
          </a:p>
        </p:txBody>
      </p:sp>
      <p:sp>
        <p:nvSpPr>
          <p:cNvPr id="6" name="Rectangle 5"/>
          <p:cNvSpPr/>
          <p:nvPr/>
        </p:nvSpPr>
        <p:spPr>
          <a:xfrm>
            <a:off x="304800" y="6182380"/>
            <a:ext cx="86106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Based on M. Morris Mano </a:t>
            </a:r>
            <a:r>
              <a:rPr lang="en-US" sz="1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“Computer </a:t>
            </a:r>
            <a:r>
              <a:rPr lang="en-US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System </a:t>
            </a:r>
            <a:r>
              <a:rPr lang="en-US" sz="1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Architecture”--</a:t>
            </a:r>
            <a:r>
              <a:rPr lang="en-US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Assist. Lecturer Ahmed Salah </a:t>
            </a:r>
            <a:r>
              <a:rPr lang="en-US" sz="1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Hameed</a:t>
            </a:r>
            <a:endParaRPr lang="en-US" sz="1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5521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3730" name="Picture 2" descr="Flynn taxonomy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950" r="20616"/>
          <a:stretch/>
        </p:blipFill>
        <p:spPr bwMode="auto">
          <a:xfrm>
            <a:off x="1691680" y="691503"/>
            <a:ext cx="6077474" cy="60438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251520" y="188640"/>
            <a:ext cx="7704534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marL="268288" indent="-268288" rtl="0"/>
            <a:r>
              <a:rPr lang="en-MY" sz="2000" b="1" dirty="0">
                <a:solidFill>
                  <a:schemeClr val="tx2"/>
                </a:solidFill>
              </a:rPr>
              <a:t>Flynn’s taxonomy classifies computing architectures</a:t>
            </a:r>
            <a:endParaRPr lang="en-US" sz="2000" b="1" u="sng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9609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1163</TotalTime>
  <Words>480</Words>
  <Application>Microsoft Office PowerPoint</Application>
  <PresentationFormat>On-screen Show (4:3)</PresentationFormat>
  <Paragraphs>83</Paragraphs>
  <Slides>17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4" baseType="lpstr">
      <vt:lpstr>맑은 고딕</vt:lpstr>
      <vt:lpstr>Arial</vt:lpstr>
      <vt:lpstr>Calibri</vt:lpstr>
      <vt:lpstr>Times New Roman</vt:lpstr>
      <vt:lpstr>Verdana</vt:lpstr>
      <vt:lpstr>Office Theme</vt:lpstr>
      <vt:lpstr>VISIO</vt:lpstr>
      <vt:lpstr>Parallel Processing</vt:lpstr>
      <vt:lpstr>Pipeline and Vector Processing</vt:lpstr>
      <vt:lpstr>Parallel Processing </vt:lpstr>
      <vt:lpstr>Parallel processing / levels of complexity </vt:lpstr>
      <vt:lpstr>Parallel processing or parallel computers</vt:lpstr>
      <vt:lpstr>Flynn's classification</vt:lpstr>
      <vt:lpstr>Flynn's classification</vt:lpstr>
      <vt:lpstr>Main topics of the Chapter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Pipelining </vt:lpstr>
      <vt:lpstr>Example of the Pipeline Organization </vt:lpstr>
      <vt:lpstr>Example of the Pipeline Organization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Characteristics of Multiprocessors</dc:title>
  <dc:creator>AHMED</dc:creator>
  <cp:lastModifiedBy>Yasir Abbas</cp:lastModifiedBy>
  <cp:revision>113</cp:revision>
  <cp:lastPrinted>2016-03-15T05:35:20Z</cp:lastPrinted>
  <dcterms:created xsi:type="dcterms:W3CDTF">2006-08-16T00:00:00Z</dcterms:created>
  <dcterms:modified xsi:type="dcterms:W3CDTF">2018-11-12T09:32:10Z</dcterms:modified>
</cp:coreProperties>
</file>